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E4D"/>
    <a:srgbClr val="6A778C"/>
    <a:srgbClr val="70645D"/>
    <a:srgbClr val="897569"/>
    <a:srgbClr val="5B6B80"/>
    <a:srgbClr val="506A8C"/>
    <a:srgbClr val="616E83"/>
    <a:srgbClr val="BC9783"/>
    <a:srgbClr val="4D5E7C"/>
    <a:srgbClr val="6D6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0" autoAdjust="0"/>
    <p:restoredTop sz="94660"/>
  </p:normalViewPr>
  <p:slideViewPr>
    <p:cSldViewPr snapToGrid="0">
      <p:cViewPr varScale="1">
        <p:scale>
          <a:sx n="79" d="100"/>
          <a:sy n="79" d="100"/>
        </p:scale>
        <p:origin x="58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B3277-77E1-4B80-B298-48BACAFB307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9FBF6-B92F-4CD1-BBC0-1C56978BCB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9FBF6-B92F-4CD1-BBC0-1C56978BCB5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9FBF6-B92F-4CD1-BBC0-1C56978BCB5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9FBF6-B92F-4CD1-BBC0-1C56978BCB5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9FBF6-B92F-4CD1-BBC0-1C56978BCB5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9FBF6-B92F-4CD1-BBC0-1C56978BCB5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9AD7-EEEC-101F-C49F-8A4A13911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C7E92A-6116-8EB6-4E85-77A71A5B3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DB67AB-8555-8C89-0B9F-E9C386F27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0DD3FD-6513-3314-5814-4FF30FD88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9FBF6-B92F-4CD1-BBC0-1C56978BCB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97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9FBF6-B92F-4CD1-BBC0-1C56978BCB5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E4982-4EDE-4910-9EA0-7E1D223101C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D645D-EC5A-4368-BA75-282F1F0303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microsoft.com/office/2007/relationships/hdphoto" Target="../media/hdphoto2.wdp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sv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b="29140"/>
          <a:stretch>
            <a:fillRect/>
          </a:stretch>
        </p:blipFill>
        <p:spPr>
          <a:xfrm>
            <a:off x="5874327" y="0"/>
            <a:ext cx="6317673" cy="6858000"/>
          </a:xfrm>
          <a:prstGeom prst="rect">
            <a:avLst/>
          </a:prstGeom>
          <a:effectLst/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10"/>
          <a:stretch>
            <a:fillRect/>
          </a:stretch>
        </p:blipFill>
        <p:spPr>
          <a:xfrm>
            <a:off x="1" y="0"/>
            <a:ext cx="5883978" cy="6858000"/>
          </a:xfrm>
          <a:prstGeom prst="rect">
            <a:avLst/>
          </a:prstGeom>
          <a:effectLst/>
        </p:spPr>
      </p:pic>
      <p:sp>
        <p:nvSpPr>
          <p:cNvPr id="17" name="矩形 16"/>
          <p:cNvSpPr/>
          <p:nvPr/>
        </p:nvSpPr>
        <p:spPr>
          <a:xfrm>
            <a:off x="5832760" y="0"/>
            <a:ext cx="72000" cy="6858000"/>
          </a:xfrm>
          <a:prstGeom prst="rect">
            <a:avLst/>
          </a:prstGeom>
          <a:gradFill flip="none" rotWithShape="1">
            <a:gsLst>
              <a:gs pos="0">
                <a:srgbClr val="5B6B80">
                  <a:lumMod val="85000"/>
                </a:srgbClr>
              </a:gs>
              <a:gs pos="98000">
                <a:srgbClr val="70645D"/>
              </a:gs>
            </a:gsLst>
            <a:lin ang="189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54656" y="2455436"/>
            <a:ext cx="10363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全球极端事件可视化分析与平台设计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00023" y="3894167"/>
            <a:ext cx="3250015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bg2">
                    <a:lumMod val="90000"/>
                  </a:schemeClr>
                </a:solidFill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时间：</a:t>
            </a:r>
            <a:r>
              <a:rPr lang="en-US" altLang="zh-CN" sz="2400" b="1" dirty="0">
                <a:solidFill>
                  <a:schemeClr val="bg2">
                    <a:lumMod val="90000"/>
                  </a:schemeClr>
                </a:solidFill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2025.5.26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20769" y="3337540"/>
            <a:ext cx="5274347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bg2">
                    <a:lumMod val="90000"/>
                  </a:schemeClr>
                </a:solidFill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汇报人：吴紫琪、杨天行、李卓蓬</a:t>
            </a:r>
            <a:endParaRPr lang="en-US" altLang="zh-CN" sz="2400" b="1" dirty="0">
              <a:solidFill>
                <a:schemeClr val="bg2">
                  <a:lumMod val="90000"/>
                </a:schemeClr>
              </a:solidFill>
              <a:latin typeface="Times New Roman" panose="02020503050405090304" pitchFamily="18" charset="0"/>
              <a:ea typeface="楷体" panose="02010609060101010101" pitchFamily="49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b="29140"/>
          <a:stretch>
            <a:fillRect/>
          </a:stretch>
        </p:blipFill>
        <p:spPr>
          <a:xfrm>
            <a:off x="5906221" y="0"/>
            <a:ext cx="628577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10"/>
          <a:stretch>
            <a:fillRect/>
          </a:stretch>
        </p:blipFill>
        <p:spPr>
          <a:xfrm>
            <a:off x="2" y="0"/>
            <a:ext cx="5906218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37208" y="0"/>
            <a:ext cx="69012" cy="6858000"/>
          </a:xfrm>
          <a:prstGeom prst="rect">
            <a:avLst/>
          </a:prstGeom>
          <a:gradFill flip="none" rotWithShape="1">
            <a:gsLst>
              <a:gs pos="5000">
                <a:srgbClr val="506A8C">
                  <a:lumMod val="85000"/>
                  <a:alpha val="13000"/>
                </a:srgbClr>
              </a:gs>
              <a:gs pos="100000">
                <a:srgbClr val="70645D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95074" y="602816"/>
            <a:ext cx="25535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b="1" dirty="0">
                <a:ln w="15875">
                  <a:noFill/>
                </a:ln>
                <a:solidFill>
                  <a:schemeClr val="bg1"/>
                </a:solidFill>
                <a:latin typeface="思源宋體 TW" pitchFamily="18" charset="-128"/>
                <a:ea typeface="思源宋體 TW" pitchFamily="18" charset="-128"/>
                <a:sym typeface="Arial" panose="020B0604020202090204"/>
              </a:rPr>
              <a:t>目  录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595439" y="2660514"/>
            <a:ext cx="4076700" cy="1038225"/>
            <a:chOff x="962025" y="2758026"/>
            <a:chExt cx="4076700" cy="1038225"/>
          </a:xfrm>
        </p:grpSpPr>
        <p:sp>
          <p:nvSpPr>
            <p:cNvPr id="34" name="矩形: 圆角 33"/>
            <p:cNvSpPr/>
            <p:nvPr/>
          </p:nvSpPr>
          <p:spPr>
            <a:xfrm>
              <a:off x="962025" y="2758026"/>
              <a:ext cx="4076700" cy="10382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思源宋體 TW SemiBold"/>
                <a:ea typeface="思源宋體 TW SemiBold"/>
                <a:sym typeface="Arial" panose="020B0604020202090204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123950" y="2879200"/>
              <a:ext cx="795876" cy="795876"/>
              <a:chOff x="1123950" y="2879200"/>
              <a:chExt cx="795876" cy="795876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123950" y="2879200"/>
                <a:ext cx="795876" cy="79587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思源宋體 TW SemiBold"/>
                  <a:ea typeface="思源宋體 TW SemiBold"/>
                  <a:sym typeface="Arial" panose="020B0604020202090204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123950" y="2984751"/>
                <a:ext cx="7958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bg1"/>
                    </a:solidFill>
                    <a:latin typeface="思源宋體 TW SemiBold"/>
                    <a:ea typeface="思源宋體 TW SemiBold"/>
                    <a:sym typeface="Arial" panose="020B0604020202090204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思源宋體 TW SemiBold"/>
                  <a:ea typeface="思源宋體 TW SemiBold"/>
                  <a:sym typeface="Arial" panose="020B0604020202090204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2127737" y="3001549"/>
              <a:ext cx="2535243" cy="57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思源宋體 TW SemiBold"/>
                  <a:ea typeface="思源宋體 TW SemiBold"/>
                  <a:sym typeface="Arial" panose="020B0604020202090204"/>
                </a:rPr>
                <a:t>项目背景</a:t>
              </a:r>
              <a:endParaRPr kumimoji="0" lang="zh-CN" altLang="en-US" sz="1400" b="1" i="0" u="none" strike="noStrike" kern="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體 TW SemiBold"/>
                <a:ea typeface="思源宋體 TW SemiBold"/>
                <a:sym typeface="Arial" panose="020B0604020202090204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595439" y="4089264"/>
            <a:ext cx="4076700" cy="1038225"/>
            <a:chOff x="962025" y="2758026"/>
            <a:chExt cx="4076700" cy="1038225"/>
          </a:xfrm>
        </p:grpSpPr>
        <p:sp>
          <p:nvSpPr>
            <p:cNvPr id="41" name="矩形: 圆角 40"/>
            <p:cNvSpPr/>
            <p:nvPr/>
          </p:nvSpPr>
          <p:spPr>
            <a:xfrm>
              <a:off x="962025" y="2758026"/>
              <a:ext cx="4076700" cy="10382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思源宋體 TW SemiBold"/>
                <a:ea typeface="思源宋體 TW SemiBold"/>
                <a:sym typeface="Arial" panose="020B0604020202090204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123950" y="2879200"/>
              <a:ext cx="795876" cy="795876"/>
              <a:chOff x="1123950" y="2879200"/>
              <a:chExt cx="795876" cy="795876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1123950" y="2879200"/>
                <a:ext cx="795876" cy="79587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思源宋體 TW SemiBold"/>
                  <a:ea typeface="思源宋體 TW SemiBold"/>
                  <a:sym typeface="Arial" panose="020B0604020202090204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123950" y="2984751"/>
                <a:ext cx="7958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bg1"/>
                    </a:solidFill>
                    <a:latin typeface="思源宋體 TW SemiBold"/>
                    <a:ea typeface="思源宋體 TW SemiBold"/>
                    <a:sym typeface="Arial" panose="020B0604020202090204"/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  <a:latin typeface="思源宋體 TW SemiBold"/>
                  <a:ea typeface="思源宋體 TW SemiBold"/>
                  <a:sym typeface="Arial" panose="020B0604020202090204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081751" y="3001549"/>
              <a:ext cx="2535243" cy="57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思源宋體 TW SemiBold"/>
                  <a:ea typeface="思源宋體 TW SemiBold"/>
                  <a:sym typeface="Arial" panose="020B0604020202090204"/>
                </a:rPr>
                <a:t>工作完成情况</a:t>
              </a:r>
              <a:endParaRPr lang="en-US" altLang="zh-CN" sz="2800" b="1" dirty="0">
                <a:solidFill>
                  <a:schemeClr val="bg1"/>
                </a:solidFill>
                <a:latin typeface="思源宋體 TW SemiBold"/>
                <a:ea typeface="思源宋體 TW SemiBold"/>
                <a:sym typeface="Arial" panose="020B0604020202090204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19863" y="2660514"/>
            <a:ext cx="4163658" cy="1038225"/>
            <a:chOff x="962025" y="2758026"/>
            <a:chExt cx="4163658" cy="1038225"/>
          </a:xfrm>
        </p:grpSpPr>
        <p:sp>
          <p:nvSpPr>
            <p:cNvPr id="47" name="矩形: 圆角 46"/>
            <p:cNvSpPr/>
            <p:nvPr/>
          </p:nvSpPr>
          <p:spPr>
            <a:xfrm>
              <a:off x="962025" y="2758026"/>
              <a:ext cx="4076700" cy="10382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思源宋體 TW SemiBold"/>
                <a:ea typeface="思源宋體 TW SemiBold"/>
                <a:sym typeface="Arial" panose="020B0604020202090204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123950" y="2879200"/>
              <a:ext cx="795876" cy="795876"/>
              <a:chOff x="1123950" y="2879200"/>
              <a:chExt cx="795876" cy="795876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123950" y="2879200"/>
                <a:ext cx="795876" cy="79587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思源宋體 TW SemiBold"/>
                  <a:ea typeface="思源宋體 TW SemiBold"/>
                  <a:sym typeface="Arial" panose="020B0604020202090204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123950" y="2984751"/>
                <a:ext cx="7958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bg1"/>
                    </a:solidFill>
                    <a:latin typeface="思源宋體 TW SemiBold"/>
                    <a:ea typeface="思源宋體 TW SemiBold"/>
                    <a:sym typeface="Arial" panose="020B0604020202090204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思源宋體 TW SemiBold"/>
                  <a:ea typeface="思源宋體 TW SemiBold"/>
                  <a:sym typeface="Arial" panose="020B0604020202090204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047223" y="2984751"/>
              <a:ext cx="3078460" cy="57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思源宋體 TW SemiBold"/>
                  <a:ea typeface="思源宋體 TW SemiBold"/>
                  <a:sym typeface="Arial" panose="020B0604020202090204"/>
                </a:rPr>
                <a:t>目标与用户定位</a:t>
              </a:r>
              <a:endParaRPr kumimoji="0" lang="zh-CN" altLang="en-US" sz="1400" b="1" i="0" u="none" strike="noStrike" kern="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體 TW SemiBold"/>
                <a:ea typeface="思源宋體 TW SemiBold"/>
                <a:sym typeface="Arial" panose="020B0604020202090204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519863" y="4089264"/>
            <a:ext cx="4076700" cy="1038225"/>
            <a:chOff x="962025" y="2758026"/>
            <a:chExt cx="4076700" cy="1038225"/>
          </a:xfrm>
        </p:grpSpPr>
        <p:sp>
          <p:nvSpPr>
            <p:cNvPr id="53" name="矩形: 圆角 52"/>
            <p:cNvSpPr/>
            <p:nvPr/>
          </p:nvSpPr>
          <p:spPr>
            <a:xfrm>
              <a:off x="962025" y="2758026"/>
              <a:ext cx="4076700" cy="103822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思源宋體 TW SemiBold"/>
                <a:ea typeface="思源宋體 TW SemiBold"/>
                <a:sym typeface="Arial" panose="020B0604020202090204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123950" y="2879200"/>
              <a:ext cx="795876" cy="795876"/>
              <a:chOff x="1123950" y="2879200"/>
              <a:chExt cx="795876" cy="795876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123950" y="2879200"/>
                <a:ext cx="795876" cy="79587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思源宋體 TW SemiBold"/>
                  <a:ea typeface="思源宋體 TW SemiBold"/>
                  <a:sym typeface="Arial" panose="020B0604020202090204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123950" y="2984751"/>
                <a:ext cx="7958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bg1"/>
                    </a:solidFill>
                    <a:latin typeface="思源宋體 TW SemiBold"/>
                    <a:ea typeface="思源宋體 TW SemiBold"/>
                    <a:sym typeface="Arial" panose="020B0604020202090204"/>
                  </a:rPr>
                  <a:t>04</a:t>
                </a:r>
                <a:endParaRPr lang="zh-CN" altLang="en-US" sz="3200" b="1" dirty="0">
                  <a:solidFill>
                    <a:schemeClr val="bg1"/>
                  </a:solidFill>
                  <a:latin typeface="思源宋體 TW SemiBold"/>
                  <a:ea typeface="思源宋體 TW SemiBold"/>
                  <a:sym typeface="Arial" panose="020B0604020202090204"/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2081751" y="2984751"/>
              <a:ext cx="2867385" cy="57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思源宋體 TW SemiBold"/>
                  <a:ea typeface="思源宋體 TW SemiBold"/>
                  <a:sym typeface="Arial" panose="020B0604020202090204"/>
                </a:rPr>
                <a:t>可视化效果展示</a:t>
              </a:r>
              <a:endParaRPr lang="en-US" altLang="zh-CN" sz="2800" b="1" dirty="0">
                <a:solidFill>
                  <a:schemeClr val="bg1"/>
                </a:solidFill>
                <a:latin typeface="思源宋體 TW SemiBold"/>
                <a:ea typeface="思源宋體 TW SemiBold"/>
                <a:sym typeface="Arial" panose="020B0604020202090204"/>
              </a:endParaRPr>
            </a:p>
          </p:txBody>
        </p:sp>
      </p:grpSp>
      <p:sp>
        <p:nvSpPr>
          <p:cNvPr id="30" name="TextBox 9"/>
          <p:cNvSpPr txBox="1"/>
          <p:nvPr/>
        </p:nvSpPr>
        <p:spPr>
          <a:xfrm>
            <a:off x="1" y="0"/>
            <a:ext cx="453651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b="29140"/>
          <a:stretch>
            <a:fillRect/>
          </a:stretch>
        </p:blipFill>
        <p:spPr>
          <a:xfrm>
            <a:off x="5871802" y="0"/>
            <a:ext cx="6317673" cy="6858000"/>
          </a:xfrm>
          <a:prstGeom prst="rect">
            <a:avLst/>
          </a:prstGeom>
          <a:effectLst/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10"/>
          <a:stretch>
            <a:fillRect/>
          </a:stretch>
        </p:blipFill>
        <p:spPr>
          <a:xfrm>
            <a:off x="-29499" y="3"/>
            <a:ext cx="5942183" cy="6925840"/>
          </a:xfrm>
          <a:prstGeom prst="rect">
            <a:avLst/>
          </a:prstGeom>
          <a:effectLst/>
        </p:spPr>
      </p:pic>
      <p:sp>
        <p:nvSpPr>
          <p:cNvPr id="31" name="矩形 30"/>
          <p:cNvSpPr/>
          <p:nvPr/>
        </p:nvSpPr>
        <p:spPr>
          <a:xfrm>
            <a:off x="5832760" y="0"/>
            <a:ext cx="72000" cy="6858000"/>
          </a:xfrm>
          <a:prstGeom prst="rect">
            <a:avLst/>
          </a:prstGeom>
          <a:gradFill flip="none" rotWithShape="1">
            <a:gsLst>
              <a:gs pos="0">
                <a:srgbClr val="5B6B80">
                  <a:lumMod val="85000"/>
                </a:srgbClr>
              </a:gs>
              <a:gs pos="98000">
                <a:srgbClr val="70645D"/>
              </a:gs>
            </a:gsLst>
            <a:lin ang="189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90500" y="204589"/>
            <a:ext cx="11811000" cy="644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38" name="文本框 20"/>
          <p:cNvSpPr txBox="1">
            <a:spLocks noChangeArrowheads="1"/>
          </p:cNvSpPr>
          <p:nvPr/>
        </p:nvSpPr>
        <p:spPr bwMode="auto">
          <a:xfrm>
            <a:off x="312166" y="302351"/>
            <a:ext cx="28284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defTabSz="1219200">
              <a:lnSpc>
                <a:spcPct val="100000"/>
              </a:lnSpc>
              <a:spcBef>
                <a:spcPct val="0"/>
              </a:spcBef>
              <a:buFont typeface="思源宋体 CN Heavy" panose="02020900000000000000" pitchFamily="18" charset="-122"/>
              <a:buNone/>
              <a:defRPr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思源宋体 CN Heavy" panose="02020900000000000000" pitchFamily="18" charset="-122"/>
                <a:sym typeface="Arial" panose="020B0604020202090204"/>
              </a:rPr>
              <a:t>项目背景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15499" y="4499029"/>
            <a:ext cx="10582345" cy="1600222"/>
            <a:chOff x="539080" y="3934028"/>
            <a:chExt cx="10582345" cy="1600222"/>
          </a:xfrm>
        </p:grpSpPr>
        <p:grpSp>
          <p:nvGrpSpPr>
            <p:cNvPr id="33" name="组合 32"/>
            <p:cNvGrpSpPr/>
            <p:nvPr/>
          </p:nvGrpSpPr>
          <p:grpSpPr>
            <a:xfrm>
              <a:off x="639338" y="3934370"/>
              <a:ext cx="10482087" cy="1599880"/>
              <a:chOff x="268524" y="1683486"/>
              <a:chExt cx="10905658" cy="1227873"/>
            </a:xfrm>
          </p:grpSpPr>
          <p:pic>
            <p:nvPicPr>
              <p:cNvPr id="42" name="Picture 8" descr="查看源图像"/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4765" y="1693200"/>
                <a:ext cx="1447795" cy="829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3" name="组合 42"/>
              <p:cNvGrpSpPr/>
              <p:nvPr/>
            </p:nvGrpSpPr>
            <p:grpSpPr>
              <a:xfrm>
                <a:off x="268524" y="1683486"/>
                <a:ext cx="10905658" cy="1227873"/>
                <a:chOff x="268524" y="1683486"/>
                <a:chExt cx="10905658" cy="1227873"/>
              </a:xfrm>
            </p:grpSpPr>
            <p:pic>
              <p:nvPicPr>
                <p:cNvPr id="44" name="Picture 2" descr="河南发生特大暴雨，院士专家：中国的暴雨，比复杂更复杂|界面新闻· 中国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89074" y="1690068"/>
                  <a:ext cx="1608935" cy="833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5" name="组合 44"/>
                <p:cNvGrpSpPr/>
                <p:nvPr/>
              </p:nvGrpSpPr>
              <p:grpSpPr>
                <a:xfrm>
                  <a:off x="268524" y="1683486"/>
                  <a:ext cx="10905658" cy="1227873"/>
                  <a:chOff x="268524" y="1683486"/>
                  <a:chExt cx="10905658" cy="1227873"/>
                </a:xfrm>
              </p:grpSpPr>
              <p:sp>
                <p:nvSpPr>
                  <p:cNvPr id="46" name="文本框 45"/>
                  <p:cNvSpPr txBox="1"/>
                  <p:nvPr/>
                </p:nvSpPr>
                <p:spPr>
                  <a:xfrm>
                    <a:off x="5789074" y="2652577"/>
                    <a:ext cx="1655805" cy="2587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1600" dirty="0">
                        <a:latin typeface="SimSong Regular" panose="02020300000000000000" charset="-122"/>
                        <a:ea typeface="SimSong Regular" panose="02020300000000000000" charset="-122"/>
                        <a:cs typeface="Times New Roman" panose="02020503050405090304" pitchFamily="18" charset="0"/>
                      </a:rPr>
                      <a:t>暴雨洪涝</a:t>
                    </a:r>
                  </a:p>
                </p:txBody>
              </p:sp>
              <p:pic>
                <p:nvPicPr>
                  <p:cNvPr id="47" name="Picture 4" descr="干旱- 起因和阶段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45705" y="1693200"/>
                    <a:ext cx="1643278" cy="8064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8" name="文本框 47"/>
                  <p:cNvSpPr txBox="1"/>
                  <p:nvPr/>
                </p:nvSpPr>
                <p:spPr>
                  <a:xfrm>
                    <a:off x="7581232" y="2652577"/>
                    <a:ext cx="1655805" cy="2587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1600" dirty="0">
                        <a:latin typeface="SimSong Regular" panose="02020300000000000000" charset="-122"/>
                        <a:ea typeface="SimSong Regular" panose="02020300000000000000" charset="-122"/>
                        <a:cs typeface="Times New Roman" panose="02020503050405090304" pitchFamily="18" charset="0"/>
                      </a:rPr>
                      <a:t>土地干旱</a:t>
                    </a:r>
                    <a:endParaRPr kumimoji="1" lang="en-US" altLang="zh-CN" sz="1600" dirty="0">
                      <a:latin typeface="SimSong Regular" panose="02020300000000000000" charset="-122"/>
                      <a:ea typeface="SimSong Regular" panose="02020300000000000000" charset="-122"/>
                      <a:cs typeface="Times New Roman" panose="02020503050405090304" pitchFamily="18" charset="0"/>
                    </a:endParaRPr>
                  </a:p>
                </p:txBody>
              </p:sp>
              <p:sp>
                <p:nvSpPr>
                  <p:cNvPr id="49" name="文本框 48"/>
                  <p:cNvSpPr txBox="1"/>
                  <p:nvPr/>
                </p:nvSpPr>
                <p:spPr>
                  <a:xfrm>
                    <a:off x="268524" y="2652171"/>
                    <a:ext cx="1655805" cy="2587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1600" dirty="0">
                        <a:latin typeface="SimSong Regular" panose="02020300000000000000" charset="-122"/>
                        <a:ea typeface="SimSong Regular" panose="02020300000000000000" charset="-122"/>
                        <a:cs typeface="SimSong Regular" panose="02020300000000000000" charset="-122"/>
                      </a:rPr>
                      <a:t>台风</a:t>
                    </a:r>
                    <a:r>
                      <a:rPr kumimoji="1" lang="en-US" altLang="zh-CN" sz="1600" dirty="0">
                        <a:latin typeface="SimSong Regular" panose="02020300000000000000" charset="-122"/>
                        <a:ea typeface="SimSong Regular" panose="02020300000000000000" charset="-122"/>
                        <a:cs typeface="SimSong Regular" panose="02020300000000000000" charset="-122"/>
                      </a:rPr>
                      <a:t>/</a:t>
                    </a:r>
                    <a:r>
                      <a:rPr kumimoji="1" lang="zh-CN" altLang="en-US" sz="1600" dirty="0">
                        <a:latin typeface="SimSong Regular" panose="02020300000000000000" charset="-122"/>
                        <a:ea typeface="SimSong Regular" panose="02020300000000000000" charset="-122"/>
                        <a:cs typeface="SimSong Regular" panose="02020300000000000000" charset="-122"/>
                      </a:rPr>
                      <a:t>飓风</a:t>
                    </a:r>
                  </a:p>
                </p:txBody>
              </p:sp>
              <p:sp>
                <p:nvSpPr>
                  <p:cNvPr id="50" name="文本框 49"/>
                  <p:cNvSpPr txBox="1"/>
                  <p:nvPr/>
                </p:nvSpPr>
                <p:spPr>
                  <a:xfrm>
                    <a:off x="2132637" y="2652171"/>
                    <a:ext cx="1655805" cy="2587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1600" dirty="0">
                        <a:latin typeface="SimSong Regular" panose="02020300000000000000" charset="-122"/>
                        <a:ea typeface="SimSong Regular" panose="02020300000000000000" charset="-122"/>
                        <a:cs typeface="Times New Roman" panose="02020503050405090304" pitchFamily="18" charset="0"/>
                      </a:rPr>
                      <a:t>冰雹</a:t>
                    </a:r>
                  </a:p>
                </p:txBody>
              </p:sp>
              <p:pic>
                <p:nvPicPr>
                  <p:cNvPr id="51" name="Picture 6" descr="查看源图像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00399" y="1683486"/>
                    <a:ext cx="1380939" cy="8674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3960559" y="2652171"/>
                    <a:ext cx="1655805" cy="2587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1600" dirty="0">
                        <a:latin typeface="SimSong Regular" panose="02020300000000000000" charset="-122"/>
                        <a:ea typeface="SimSong Regular" panose="02020300000000000000" charset="-122"/>
                        <a:cs typeface="Times New Roman" panose="02020503050405090304" pitchFamily="18" charset="0"/>
                      </a:rPr>
                      <a:t>森林火灾</a:t>
                    </a:r>
                  </a:p>
                </p:txBody>
              </p:sp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9518377" y="2652577"/>
                    <a:ext cx="1655805" cy="2587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1600" dirty="0">
                        <a:latin typeface="SimSong Regular" panose="02020300000000000000" charset="-122"/>
                        <a:ea typeface="SimSong Regular" panose="02020300000000000000" charset="-122"/>
                        <a:cs typeface="Times New Roman" panose="02020503050405090304" pitchFamily="18" charset="0"/>
                      </a:rPr>
                      <a:t>高温热浪</a:t>
                    </a:r>
                  </a:p>
                </p:txBody>
              </p:sp>
            </p:grpSp>
          </p:grpSp>
        </p:grpSp>
        <p:pic>
          <p:nvPicPr>
            <p:cNvPr id="34" name="Picture 2" descr="广东省15个冰雹预警正在生效！暴雨天气持续，出行注意安全！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957" y="3934028"/>
              <a:ext cx="1517687" cy="111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实拍超级飓风_腾讯视频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6" t="491" r="13508" b="11553"/>
            <a:stretch>
              <a:fillRect/>
            </a:stretch>
          </p:blipFill>
          <p:spPr bwMode="auto">
            <a:xfrm>
              <a:off x="539080" y="3934028"/>
              <a:ext cx="1620136" cy="111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文本框 53"/>
          <p:cNvSpPr txBox="1"/>
          <p:nvPr/>
        </p:nvSpPr>
        <p:spPr>
          <a:xfrm>
            <a:off x="312283" y="1111317"/>
            <a:ext cx="6113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极端事件加剧的现实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18938" y="1520132"/>
            <a:ext cx="1121434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近年来，全球极端气候事件呈现出频率上升、影响加剧的趋势。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  <a:sym typeface="+mn-ea"/>
              </a:rPr>
              <a:t>学界共识：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  <a:sym typeface="+mn-ea"/>
              </a:rPr>
              <a:t>IPCC AR6 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  <a:sym typeface="+mn-ea"/>
              </a:rPr>
              <a:t>报告指出，极端天气气候事件（如飓风、洪水、热浪和干旱，又称极端事件）在全球范围内的频率和强度显著增加。</a:t>
            </a:r>
            <a:endParaRPr lang="zh-CN" altLang="en-US" dirty="0">
              <a:latin typeface="Times New Roman" panose="02020603050405020304" pitchFamily="18" charset="0"/>
              <a:ea typeface="SimSong Regular" panose="02020300000000000000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dirty="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0500" y="920152"/>
            <a:ext cx="11811000" cy="72000"/>
          </a:xfrm>
          <a:prstGeom prst="rect">
            <a:avLst/>
          </a:prstGeom>
          <a:gradFill flip="none" rotWithShape="1">
            <a:gsLst>
              <a:gs pos="0">
                <a:srgbClr val="6A778C"/>
              </a:gs>
              <a:gs pos="100000">
                <a:srgbClr val="4F4E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6" t="11451" r="35151" b="13468"/>
          <a:stretch>
            <a:fillRect/>
          </a:stretch>
        </p:blipFill>
        <p:spPr>
          <a:xfrm>
            <a:off x="11245691" y="207767"/>
            <a:ext cx="704770" cy="6977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6314" y="3056449"/>
            <a:ext cx="11459372" cy="935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499753" y="3008271"/>
            <a:ext cx="11140156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2024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年撒哈拉沙漠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9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月遭遇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年来罕见洪灾；超强台风“摩羯”重创亚洲多国；波斯湾国家夏季遭遇极端高温，严重危及人群健康；非洲南部经历百年来最严重干旱；阿联酋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月遭遇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75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年来最强降雨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……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b="29140"/>
          <a:stretch>
            <a:fillRect/>
          </a:stretch>
        </p:blipFill>
        <p:spPr>
          <a:xfrm>
            <a:off x="5871802" y="0"/>
            <a:ext cx="6317673" cy="6858000"/>
          </a:xfrm>
          <a:prstGeom prst="rect">
            <a:avLst/>
          </a:prstGeom>
          <a:effectLst/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10"/>
          <a:stretch>
            <a:fillRect/>
          </a:stretch>
        </p:blipFill>
        <p:spPr>
          <a:xfrm>
            <a:off x="-29499" y="3"/>
            <a:ext cx="5942183" cy="6925840"/>
          </a:xfrm>
          <a:prstGeom prst="rect">
            <a:avLst/>
          </a:prstGeom>
          <a:effectLst/>
        </p:spPr>
      </p:pic>
      <p:sp>
        <p:nvSpPr>
          <p:cNvPr id="31" name="矩形 30"/>
          <p:cNvSpPr/>
          <p:nvPr/>
        </p:nvSpPr>
        <p:spPr>
          <a:xfrm>
            <a:off x="5832760" y="0"/>
            <a:ext cx="72000" cy="6858000"/>
          </a:xfrm>
          <a:prstGeom prst="rect">
            <a:avLst/>
          </a:prstGeom>
          <a:gradFill flip="none" rotWithShape="1">
            <a:gsLst>
              <a:gs pos="0">
                <a:srgbClr val="5B6B80">
                  <a:lumMod val="85000"/>
                </a:srgbClr>
              </a:gs>
              <a:gs pos="98000">
                <a:srgbClr val="70645D"/>
              </a:gs>
            </a:gsLst>
            <a:lin ang="189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90500" y="204589"/>
            <a:ext cx="11811000" cy="644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38" name="文本框 20"/>
          <p:cNvSpPr txBox="1">
            <a:spLocks noChangeArrowheads="1"/>
          </p:cNvSpPr>
          <p:nvPr/>
        </p:nvSpPr>
        <p:spPr bwMode="auto">
          <a:xfrm>
            <a:off x="359381" y="299104"/>
            <a:ext cx="28284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defTabSz="1219200">
              <a:lnSpc>
                <a:spcPct val="100000"/>
              </a:lnSpc>
              <a:spcBef>
                <a:spcPct val="0"/>
              </a:spcBef>
              <a:buFont typeface="思源宋体 CN Heavy" panose="02020900000000000000" pitchFamily="18" charset="-122"/>
              <a:buNone/>
              <a:defRPr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思源宋体 CN Heavy" panose="02020900000000000000" pitchFamily="18" charset="-122"/>
                <a:sym typeface="Arial" panose="020B0604020202090204"/>
              </a:rPr>
              <a:t>项目背景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25590" y="1114711"/>
            <a:ext cx="611325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SimSong Regular" panose="02020300000000000000" charset="-122"/>
                <a:ea typeface="SimSong Regular" panose="02020300000000000000" charset="-122"/>
              </a:rPr>
              <a:t>政府及公众缺乏对极端气候风险的理解和应对能力</a:t>
            </a:r>
          </a:p>
        </p:txBody>
      </p:sp>
      <p:pic>
        <p:nvPicPr>
          <p:cNvPr id="2" name="Picture 4" descr="【图集】郑州遭遇历史极值暴雨：城市内涝、围墙坍塌、汽车被淹没|郑州市|河南郑州_新浪新闻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46" y="3176980"/>
            <a:ext cx="2804637" cy="1806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河南地区为何突降大暴雨？李永乐老师解读暴雨三大成因|李永乐|河南省|太阳_新浪新闻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34" y="3176980"/>
            <a:ext cx="2697548" cy="1806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42925" y="5543550"/>
            <a:ext cx="11649710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chemeClr val="accent1">
                    <a:lumMod val="50000"/>
                  </a:schemeClr>
                </a:solidFill>
                <a:latin typeface="SimSong Regular" panose="02020300000000000000" charset="-122"/>
                <a:ea typeface="SimSong Regular" panose="02020300000000000000" charset="-122"/>
              </a:rPr>
              <a:t>我们能否通过可视化手段，让公众更直观地理解全球极端气候事件，增强气候风险认知？</a:t>
            </a:r>
          </a:p>
        </p:txBody>
      </p:sp>
      <p:sp>
        <p:nvSpPr>
          <p:cNvPr id="7" name="矩形 6"/>
          <p:cNvSpPr/>
          <p:nvPr/>
        </p:nvSpPr>
        <p:spPr>
          <a:xfrm>
            <a:off x="406925" y="1745357"/>
            <a:ext cx="11459372" cy="935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427355" y="1765935"/>
            <a:ext cx="1145159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2021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年河南郑州“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7·20”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特大暴雨，单日降雨量达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624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毫米，相当于全年降雨量的一半。地铁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号线进水、城市严重内涝、人员伤亡惨重，造成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398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人死亡或失踪，经济损失逾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800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亿元人民币。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52686" y="2762405"/>
            <a:ext cx="5522256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风险认知不足，部署准备不足</a:t>
            </a:r>
            <a:endParaRPr lang="en-US" altLang="zh-CN" b="1" dirty="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虽然气象部门多次发布红色预警，但地方领导以及公众主观认为北方不会下大雨。</a:t>
            </a:r>
            <a:endParaRPr lang="en-US" altLang="zh-CN" dirty="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应急响应机制严重滞后</a:t>
            </a:r>
            <a:endParaRPr lang="en-US" altLang="zh-CN" b="1" dirty="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地铁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号线险情发生后，迟迟未发布停运命令（涝水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15:00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出现，停运</a:t>
            </a:r>
            <a:r>
              <a:rPr lang="en-US" altLang="zh-CN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18:04</a:t>
            </a:r>
            <a:r>
              <a:rPr lang="zh-CN" altLang="en-US" dirty="0">
                <a:latin typeface="Times New Roman" panose="02020603050405020304" pitchFamily="18" charset="0"/>
                <a:ea typeface="SimSong Regular" panose="02020300000000000000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矩形 7"/>
          <p:cNvSpPr/>
          <p:nvPr/>
        </p:nvSpPr>
        <p:spPr>
          <a:xfrm>
            <a:off x="190500" y="920152"/>
            <a:ext cx="11811000" cy="72000"/>
          </a:xfrm>
          <a:prstGeom prst="rect">
            <a:avLst/>
          </a:prstGeom>
          <a:gradFill flip="none" rotWithShape="1">
            <a:gsLst>
              <a:gs pos="0">
                <a:srgbClr val="6A778C"/>
              </a:gs>
              <a:gs pos="100000">
                <a:srgbClr val="4F4E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6" t="11451" r="35151" b="13468"/>
          <a:stretch>
            <a:fillRect/>
          </a:stretch>
        </p:blipFill>
        <p:spPr>
          <a:xfrm>
            <a:off x="11245691" y="207767"/>
            <a:ext cx="704770" cy="69776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4472" y="5035402"/>
            <a:ext cx="3588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河南郑州“</a:t>
            </a:r>
            <a:r>
              <a:rPr kumimoji="1" lang="en-US" altLang="zh-CN" sz="1600" b="1" dirty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7·20</a:t>
            </a:r>
            <a:r>
              <a:rPr kumimoji="1" lang="zh-CN" altLang="en-US" sz="1600" b="1" dirty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”特大暴雨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b="29140"/>
          <a:stretch>
            <a:fillRect/>
          </a:stretch>
        </p:blipFill>
        <p:spPr>
          <a:xfrm>
            <a:off x="5871802" y="0"/>
            <a:ext cx="6317673" cy="6858000"/>
          </a:xfrm>
          <a:prstGeom prst="rect">
            <a:avLst/>
          </a:prstGeom>
          <a:effectLst/>
        </p:spPr>
      </p:pic>
      <p:grpSp>
        <p:nvGrpSpPr>
          <p:cNvPr id="26" name="组合 25"/>
          <p:cNvGrpSpPr/>
          <p:nvPr/>
        </p:nvGrpSpPr>
        <p:grpSpPr>
          <a:xfrm>
            <a:off x="-29499" y="0"/>
            <a:ext cx="12036611" cy="6925843"/>
            <a:chOff x="-29499" y="0"/>
            <a:chExt cx="12036611" cy="692584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0"/>
            <a:stretch>
              <a:fillRect/>
            </a:stretch>
          </p:blipFill>
          <p:spPr>
            <a:xfrm>
              <a:off x="-29499" y="3"/>
              <a:ext cx="5942183" cy="6925840"/>
            </a:xfrm>
            <a:prstGeom prst="rect">
              <a:avLst/>
            </a:prstGeom>
            <a:effectLst/>
          </p:spPr>
        </p:pic>
        <p:sp>
          <p:nvSpPr>
            <p:cNvPr id="31" name="矩形 30"/>
            <p:cNvSpPr/>
            <p:nvPr/>
          </p:nvSpPr>
          <p:spPr>
            <a:xfrm>
              <a:off x="5832760" y="0"/>
              <a:ext cx="72000" cy="6858000"/>
            </a:xfrm>
            <a:prstGeom prst="rect">
              <a:avLst/>
            </a:prstGeom>
            <a:gradFill flip="none" rotWithShape="1">
              <a:gsLst>
                <a:gs pos="0">
                  <a:srgbClr val="5B6B80">
                    <a:lumMod val="85000"/>
                  </a:srgbClr>
                </a:gs>
                <a:gs pos="98000">
                  <a:srgbClr val="70645D"/>
                </a:gs>
              </a:gsLst>
              <a:lin ang="18900000" scaled="1"/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96112" y="201411"/>
              <a:ext cx="11811000" cy="6448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Arial" panose="020B0604020202090204"/>
                  <a:ea typeface="微软雅黑"/>
                  <a:sym typeface="Arial" panose="020B0604020202090204"/>
                </a:rPr>
                <a:t>美国</a:t>
              </a:r>
            </a:p>
          </p:txBody>
        </p:sp>
      </p:grpSp>
      <p:sp>
        <p:nvSpPr>
          <p:cNvPr id="38" name="文本框 20"/>
          <p:cNvSpPr txBox="1">
            <a:spLocks noChangeArrowheads="1"/>
          </p:cNvSpPr>
          <p:nvPr/>
        </p:nvSpPr>
        <p:spPr bwMode="auto">
          <a:xfrm>
            <a:off x="286968" y="269983"/>
            <a:ext cx="41969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defTabSz="1219200">
              <a:lnSpc>
                <a:spcPct val="100000"/>
              </a:lnSpc>
              <a:spcBef>
                <a:spcPct val="0"/>
              </a:spcBef>
              <a:buFont typeface="思源宋体 CN Heavy" panose="02020900000000000000" pitchFamily="18" charset="-122"/>
              <a:buNone/>
              <a:defRPr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思源宋体 CN Heavy" panose="02020900000000000000" pitchFamily="18" charset="-122"/>
                <a:sym typeface="Arial" panose="020B0604020202090204"/>
              </a:rPr>
              <a:t>目标与用户定位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8010" y="1115240"/>
            <a:ext cx="611037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SimSong Bold" panose="02020300000000000000" charset="-122"/>
                <a:ea typeface="SimSong Bold" panose="02020300000000000000" charset="-122"/>
                <a:cs typeface="SimSong Bold" panose="02020300000000000000" charset="-122"/>
              </a:rPr>
              <a:t>极端事件可视化平台：公众认知的“桥梁”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920152"/>
            <a:ext cx="11811000" cy="72000"/>
          </a:xfrm>
          <a:prstGeom prst="rect">
            <a:avLst/>
          </a:prstGeom>
          <a:gradFill flip="none" rotWithShape="1">
            <a:gsLst>
              <a:gs pos="0">
                <a:srgbClr val="6A778C"/>
              </a:gs>
              <a:gs pos="100000">
                <a:srgbClr val="4F4E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6" t="11451" r="35151" b="13468"/>
          <a:stretch>
            <a:fillRect/>
          </a:stretch>
        </p:blipFill>
        <p:spPr>
          <a:xfrm>
            <a:off x="11245691" y="207767"/>
            <a:ext cx="704770" cy="6977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4307" y="1530822"/>
            <a:ext cx="706892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目前还没有一个真正面向公众的“全球化</a:t>
            </a:r>
            <a:r>
              <a:rPr lang="en-US" altLang="zh-CN" b="1" dirty="0">
                <a:solidFill>
                  <a:schemeClr val="accent1"/>
                </a:solidFill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+</a:t>
            </a:r>
            <a:r>
              <a:rPr lang="zh-CN" altLang="en-US" b="1" dirty="0">
                <a:solidFill>
                  <a:schemeClr val="accent1"/>
                </a:solidFill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可理解</a:t>
            </a:r>
            <a:r>
              <a:rPr lang="en-US" altLang="zh-CN" b="1" dirty="0">
                <a:solidFill>
                  <a:schemeClr val="accent1"/>
                </a:solidFill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+</a:t>
            </a:r>
            <a:r>
              <a:rPr lang="zh-CN" altLang="en-US" b="1" dirty="0">
                <a:solidFill>
                  <a:schemeClr val="accent1"/>
                </a:solidFill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交互式”平台</a:t>
            </a:r>
            <a:endParaRPr lang="en-US" altLang="zh-CN" b="1" dirty="0">
              <a:solidFill>
                <a:schemeClr val="accent1"/>
              </a:solidFill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目标</a:t>
            </a:r>
            <a:endParaRPr lang="en-US" altLang="zh-CN" sz="2000" b="1" dirty="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认知目标：</a:t>
            </a:r>
            <a:r>
              <a:rPr lang="zh-CN" altLang="en-US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降低理解门槛，提升风险认知</a:t>
            </a:r>
            <a:endParaRPr lang="en-US" altLang="zh-CN" dirty="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情感目标：</a:t>
            </a:r>
            <a:r>
              <a:rPr lang="zh-CN" altLang="en-US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唤起关注，拉近公众与风险的“心理距离”</a:t>
            </a:r>
            <a:endParaRPr lang="en-US" altLang="zh-CN" dirty="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交互目标：</a:t>
            </a:r>
            <a:r>
              <a:rPr lang="zh-CN" altLang="en-US" dirty="0">
                <a:latin typeface="SimSong Regular" panose="02020300000000000000" charset="-122"/>
                <a:ea typeface="SimSong Regular" panose="02020300000000000000" charset="-122"/>
                <a:cs typeface="SimSong Regular" panose="02020300000000000000" charset="-122"/>
              </a:rPr>
              <a:t>鼓励公众自主探索，主动学习</a:t>
            </a:r>
            <a:endParaRPr lang="en-US" altLang="zh-CN" dirty="0">
              <a:latin typeface="SimSong Regular" panose="02020300000000000000" charset="-122"/>
              <a:ea typeface="SimSong Regular" panose="02020300000000000000" charset="-122"/>
              <a:cs typeface="SimSong Regular" panose="020203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58010" y="3786640"/>
            <a:ext cx="1897584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SimSong Bold" panose="02020300000000000000" charset="-122"/>
                <a:ea typeface="SimSong Bold" panose="02020300000000000000" charset="-122"/>
                <a:cs typeface="Times New Roman" panose="02020503050405090304" pitchFamily="18" charset="0"/>
              </a:rPr>
              <a:t>用户画像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7070" y="1193560"/>
            <a:ext cx="4666066" cy="3409911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119919" y="4804879"/>
            <a:ext cx="33214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美国灾害可视化平台</a:t>
            </a:r>
            <a:endParaRPr lang="en-US" altLang="zh-CN" sz="1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1400" dirty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https://www.ncei.noaa.gov/access/billions</a:t>
            </a:r>
            <a:endParaRPr lang="zh-CN" altLang="en-US" sz="1400" dirty="0">
              <a:latin typeface="Times New Roman" panose="02020503050405090304" pitchFamily="18" charset="0"/>
              <a:ea typeface="楷体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43153" y="4479614"/>
            <a:ext cx="6640035" cy="2030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形 15" descr="客户评价 纯色填充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415" y="4553763"/>
            <a:ext cx="447719" cy="447719"/>
          </a:xfrm>
          <a:prstGeom prst="rect">
            <a:avLst/>
          </a:prstGeom>
        </p:spPr>
      </p:pic>
      <p:pic>
        <p:nvPicPr>
          <p:cNvPr id="18" name="图形 17" descr="业务增长 纯色填充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2133" y="4479614"/>
            <a:ext cx="540077" cy="54007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95978" y="4603471"/>
            <a:ext cx="146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目标用户群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8568" y="5313571"/>
            <a:ext cx="2232975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普通公众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气候传播工作者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30972" y="4500962"/>
            <a:ext cx="11444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58220" y="5038938"/>
            <a:ext cx="3990596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缺乏专业知识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偏好直观、可交互内容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想了解“我身边发生了什么”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b="29140"/>
          <a:stretch>
            <a:fillRect/>
          </a:stretch>
        </p:blipFill>
        <p:spPr>
          <a:xfrm>
            <a:off x="5871802" y="0"/>
            <a:ext cx="6317673" cy="6858000"/>
          </a:xfrm>
          <a:prstGeom prst="rect">
            <a:avLst/>
          </a:prstGeom>
          <a:effectLst/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10"/>
          <a:stretch>
            <a:fillRect/>
          </a:stretch>
        </p:blipFill>
        <p:spPr>
          <a:xfrm>
            <a:off x="-29499" y="3"/>
            <a:ext cx="5942183" cy="6925840"/>
          </a:xfrm>
          <a:prstGeom prst="rect">
            <a:avLst/>
          </a:prstGeom>
          <a:effectLst/>
        </p:spPr>
      </p:pic>
      <p:sp>
        <p:nvSpPr>
          <p:cNvPr id="31" name="矩形 30"/>
          <p:cNvSpPr/>
          <p:nvPr/>
        </p:nvSpPr>
        <p:spPr>
          <a:xfrm>
            <a:off x="5832760" y="0"/>
            <a:ext cx="72000" cy="6858000"/>
          </a:xfrm>
          <a:prstGeom prst="rect">
            <a:avLst/>
          </a:prstGeom>
          <a:gradFill flip="none" rotWithShape="1">
            <a:gsLst>
              <a:gs pos="0">
                <a:srgbClr val="5B6B80">
                  <a:lumMod val="85000"/>
                </a:srgbClr>
              </a:gs>
              <a:gs pos="98000">
                <a:srgbClr val="70645D"/>
              </a:gs>
            </a:gsLst>
            <a:lin ang="189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90500" y="204589"/>
            <a:ext cx="11811000" cy="644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38" name="文本框 20"/>
          <p:cNvSpPr txBox="1">
            <a:spLocks noChangeArrowheads="1"/>
          </p:cNvSpPr>
          <p:nvPr/>
        </p:nvSpPr>
        <p:spPr bwMode="auto">
          <a:xfrm>
            <a:off x="238563" y="269983"/>
            <a:ext cx="58941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defTabSz="1219200">
              <a:lnSpc>
                <a:spcPct val="100000"/>
              </a:lnSpc>
              <a:spcBef>
                <a:spcPct val="0"/>
              </a:spcBef>
              <a:buFont typeface="思源宋体 CN Heavy" panose="02020900000000000000" pitchFamily="18" charset="-122"/>
              <a:buNone/>
              <a:defRPr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思源宋体 CN Heavy" panose="02020900000000000000" pitchFamily="18" charset="-122"/>
                <a:sym typeface="Arial" panose="020B0604020202090204"/>
              </a:rPr>
              <a:t>可视化设计与系统结构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190500" y="920152"/>
            <a:ext cx="11811000" cy="72000"/>
          </a:xfrm>
          <a:prstGeom prst="rect">
            <a:avLst/>
          </a:prstGeom>
          <a:gradFill flip="none" rotWithShape="1">
            <a:gsLst>
              <a:gs pos="0">
                <a:srgbClr val="6A778C"/>
              </a:gs>
              <a:gs pos="100000">
                <a:srgbClr val="4F4E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6" t="11451" r="35151" b="13468"/>
          <a:stretch>
            <a:fillRect/>
          </a:stretch>
        </p:blipFill>
        <p:spPr>
          <a:xfrm>
            <a:off x="11245691" y="207767"/>
            <a:ext cx="704770" cy="6977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18690" y="2716161"/>
            <a:ext cx="6111730" cy="387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i="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三大模块设计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模块一：全球趋势概览 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通过宏观视角，帮助公众建立对极端气候事件频率与损失不断加剧的直观认知，激发关注感。</a:t>
            </a:r>
            <a:endParaRPr lang="en-US" altLang="zh-CN" b="1" dirty="0">
              <a:latin typeface="宋体" pitchFamily="2" charset="-122"/>
              <a:ea typeface="宋体" pitchFamily="2" charset="-122"/>
              <a:cs typeface="Times New Roman" panose="02020503050405090304" pitchFamily="18" charset="0"/>
            </a:endParaRPr>
          </a:p>
          <a:p>
            <a:pPr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模块二：国家与地区深挖 </a:t>
            </a:r>
            <a:endParaRPr lang="en-US" altLang="zh-CN" b="1" dirty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缩小视角至国家</a:t>
            </a:r>
            <a:r>
              <a:rPr lang="en-US" altLang="zh-CN" dirty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/</a:t>
            </a:r>
            <a:r>
              <a:rPr lang="zh-CN" altLang="en-US" dirty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地区，帮助用户理解一个国家内多灾种、多年份的风险分布，提升具体理解。</a:t>
            </a:r>
            <a:endParaRPr lang="en-US" altLang="zh-CN" dirty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  <a:p>
            <a:pPr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模块三：交互探索与对比 </a:t>
            </a:r>
          </a:p>
          <a:p>
            <a:pPr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赋予用户主动探索能力，实现多角度的组合筛选与对比分析，加深理解。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9" y="956152"/>
            <a:ext cx="5353240" cy="558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620044" y="1057546"/>
            <a:ext cx="611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可视化风格设计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18690" y="1435441"/>
            <a:ext cx="5959475" cy="1241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整体视觉风格：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采用冷暖对比为主色系，强化风险感知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地图底图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：使用浅色底图，提升数据点视觉突出度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图表风格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：使用直观的图形表达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</a:extLst>
          </a:blip>
          <a:srcRect b="29140"/>
          <a:stretch>
            <a:fillRect/>
          </a:stretch>
        </p:blipFill>
        <p:spPr>
          <a:xfrm>
            <a:off x="5871802" y="0"/>
            <a:ext cx="6317673" cy="6858000"/>
          </a:xfrm>
          <a:prstGeom prst="rect">
            <a:avLst/>
          </a:prstGeom>
          <a:effectLst/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10"/>
          <a:stretch>
            <a:fillRect/>
          </a:stretch>
        </p:blipFill>
        <p:spPr>
          <a:xfrm>
            <a:off x="-29499" y="3"/>
            <a:ext cx="5942183" cy="6925840"/>
          </a:xfrm>
          <a:prstGeom prst="rect">
            <a:avLst/>
          </a:prstGeom>
          <a:effectLst/>
        </p:spPr>
      </p:pic>
      <p:sp>
        <p:nvSpPr>
          <p:cNvPr id="31" name="矩形 30"/>
          <p:cNvSpPr/>
          <p:nvPr/>
        </p:nvSpPr>
        <p:spPr>
          <a:xfrm>
            <a:off x="5832760" y="0"/>
            <a:ext cx="72000" cy="6858000"/>
          </a:xfrm>
          <a:prstGeom prst="rect">
            <a:avLst/>
          </a:prstGeom>
          <a:gradFill flip="none" rotWithShape="1">
            <a:gsLst>
              <a:gs pos="0">
                <a:srgbClr val="5B6B80">
                  <a:lumMod val="85000"/>
                </a:srgbClr>
              </a:gs>
              <a:gs pos="98000">
                <a:srgbClr val="70645D"/>
              </a:gs>
            </a:gsLst>
            <a:lin ang="189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90500" y="204589"/>
            <a:ext cx="11811000" cy="644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38" name="文本框 20"/>
          <p:cNvSpPr txBox="1">
            <a:spLocks noChangeArrowheads="1"/>
          </p:cNvSpPr>
          <p:nvPr/>
        </p:nvSpPr>
        <p:spPr bwMode="auto">
          <a:xfrm>
            <a:off x="304220" y="269983"/>
            <a:ext cx="58941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defTabSz="1219200">
              <a:lnSpc>
                <a:spcPct val="100000"/>
              </a:lnSpc>
              <a:spcBef>
                <a:spcPct val="0"/>
              </a:spcBef>
              <a:buFont typeface="思源宋体 CN Heavy" panose="02020900000000000000" pitchFamily="18" charset="-122"/>
              <a:buNone/>
              <a:defRPr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思源宋体 CN Heavy" panose="02020900000000000000" pitchFamily="18" charset="-122"/>
                <a:sym typeface="Arial" panose="020B0604020202090204"/>
              </a:rPr>
              <a:t>可视化效果展示</a:t>
            </a:r>
          </a:p>
        </p:txBody>
      </p:sp>
      <p:sp>
        <p:nvSpPr>
          <p:cNvPr id="2" name="矩形 1"/>
          <p:cNvSpPr/>
          <p:nvPr/>
        </p:nvSpPr>
        <p:spPr>
          <a:xfrm>
            <a:off x="190500" y="920152"/>
            <a:ext cx="11811000" cy="72000"/>
          </a:xfrm>
          <a:prstGeom prst="rect">
            <a:avLst/>
          </a:prstGeom>
          <a:gradFill flip="none" rotWithShape="1">
            <a:gsLst>
              <a:gs pos="0">
                <a:srgbClr val="6A778C"/>
              </a:gs>
              <a:gs pos="100000">
                <a:srgbClr val="4F4E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视频介绍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8715" y="1094586"/>
            <a:ext cx="9715248" cy="55053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3486-E5BF-5B3F-9163-2FB4BEB8D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27FF01AA-2B21-8A10-8FB9-D325939ED2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b="29140"/>
          <a:stretch>
            <a:fillRect/>
          </a:stretch>
        </p:blipFill>
        <p:spPr>
          <a:xfrm>
            <a:off x="5871802" y="0"/>
            <a:ext cx="6317673" cy="6858000"/>
          </a:xfrm>
          <a:prstGeom prst="rect">
            <a:avLst/>
          </a:prstGeom>
          <a:effectLst/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6BAED92-C275-9C5F-3ED8-0E9BEBD0C4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10"/>
          <a:stretch>
            <a:fillRect/>
          </a:stretch>
        </p:blipFill>
        <p:spPr>
          <a:xfrm>
            <a:off x="-29499" y="3"/>
            <a:ext cx="5942183" cy="6925840"/>
          </a:xfrm>
          <a:prstGeom prst="rect">
            <a:avLst/>
          </a:prstGeom>
          <a:effectLst/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C09B09D-20B9-7A64-730B-0CF665C104BE}"/>
              </a:ext>
            </a:extLst>
          </p:cNvPr>
          <p:cNvSpPr/>
          <p:nvPr/>
        </p:nvSpPr>
        <p:spPr>
          <a:xfrm>
            <a:off x="5832760" y="0"/>
            <a:ext cx="72000" cy="6858000"/>
          </a:xfrm>
          <a:prstGeom prst="rect">
            <a:avLst/>
          </a:prstGeom>
          <a:gradFill flip="none" rotWithShape="1">
            <a:gsLst>
              <a:gs pos="0">
                <a:srgbClr val="5B6B80">
                  <a:lumMod val="85000"/>
                </a:srgbClr>
              </a:gs>
              <a:gs pos="98000">
                <a:srgbClr val="70645D"/>
              </a:gs>
            </a:gsLst>
            <a:lin ang="189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071EF9-81B5-A52D-3143-7F704165541D}"/>
              </a:ext>
            </a:extLst>
          </p:cNvPr>
          <p:cNvSpPr/>
          <p:nvPr/>
        </p:nvSpPr>
        <p:spPr>
          <a:xfrm>
            <a:off x="190500" y="204589"/>
            <a:ext cx="11811000" cy="644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38" name="文本框 20">
            <a:extLst>
              <a:ext uri="{FF2B5EF4-FFF2-40B4-BE49-F238E27FC236}">
                <a16:creationId xmlns:a16="http://schemas.microsoft.com/office/drawing/2014/main" id="{96BC1951-5D79-2015-7C89-78614A160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20" y="269983"/>
            <a:ext cx="58941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defTabSz="1219200">
              <a:lnSpc>
                <a:spcPct val="100000"/>
              </a:lnSpc>
              <a:spcBef>
                <a:spcPct val="0"/>
              </a:spcBef>
              <a:buFont typeface="思源宋体 CN Heavy" panose="02020900000000000000" pitchFamily="18" charset="-122"/>
              <a:buNone/>
              <a:defRPr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思源宋体 CN Heavy" panose="02020900000000000000" pitchFamily="18" charset="-122"/>
                <a:sym typeface="Arial" panose="020B0604020202090204"/>
              </a:rPr>
              <a:t>团队分工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DBCC212-FFAF-D4F9-E1F2-449F43A0AB67}"/>
              </a:ext>
            </a:extLst>
          </p:cNvPr>
          <p:cNvSpPr/>
          <p:nvPr/>
        </p:nvSpPr>
        <p:spPr>
          <a:xfrm>
            <a:off x="190500" y="920152"/>
            <a:ext cx="11811000" cy="72000"/>
          </a:xfrm>
          <a:prstGeom prst="rect">
            <a:avLst/>
          </a:prstGeom>
          <a:gradFill flip="none" rotWithShape="1">
            <a:gsLst>
              <a:gs pos="0">
                <a:srgbClr val="6A778C"/>
              </a:gs>
              <a:gs pos="100000">
                <a:srgbClr val="4F4E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5A8A6A-7094-CE2B-6B45-3C4A0345E953}"/>
              </a:ext>
            </a:extLst>
          </p:cNvPr>
          <p:cNvSpPr txBox="1"/>
          <p:nvPr/>
        </p:nvSpPr>
        <p:spPr>
          <a:xfrm>
            <a:off x="304220" y="1057546"/>
            <a:ext cx="10433849" cy="3090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吴紫琪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负责整体结构设计、数据收集与清洗、模块一实现、 期末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与展示。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杨天行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负责模块二实现、内容整合和网页开发。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李卓蓬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负责模块三、中期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与展示。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08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b="29140"/>
          <a:stretch>
            <a:fillRect/>
          </a:stretch>
        </p:blipFill>
        <p:spPr>
          <a:xfrm>
            <a:off x="5874327" y="0"/>
            <a:ext cx="6317673" cy="6858000"/>
          </a:xfrm>
          <a:prstGeom prst="rect">
            <a:avLst/>
          </a:prstGeom>
          <a:effectLst/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10"/>
          <a:stretch>
            <a:fillRect/>
          </a:stretch>
        </p:blipFill>
        <p:spPr>
          <a:xfrm>
            <a:off x="1" y="0"/>
            <a:ext cx="5883978" cy="6858000"/>
          </a:xfrm>
          <a:prstGeom prst="rect">
            <a:avLst/>
          </a:prstGeom>
          <a:effectLst/>
        </p:spPr>
      </p:pic>
      <p:sp>
        <p:nvSpPr>
          <p:cNvPr id="17" name="矩形 16"/>
          <p:cNvSpPr/>
          <p:nvPr/>
        </p:nvSpPr>
        <p:spPr>
          <a:xfrm>
            <a:off x="5832760" y="0"/>
            <a:ext cx="72000" cy="6858000"/>
          </a:xfrm>
          <a:prstGeom prst="rect">
            <a:avLst/>
          </a:prstGeom>
          <a:gradFill flip="none" rotWithShape="1">
            <a:gsLst>
              <a:gs pos="0">
                <a:srgbClr val="5B6B80">
                  <a:lumMod val="85000"/>
                </a:srgbClr>
              </a:gs>
              <a:gs pos="98000">
                <a:srgbClr val="70645D"/>
              </a:gs>
            </a:gsLst>
            <a:lin ang="189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7069" y="2046728"/>
            <a:ext cx="10363201" cy="217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感谢观看</a:t>
            </a:r>
            <a:endParaRPr lang="en-US" altLang="zh-CN" sz="48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请老师同学批评指正！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643</Words>
  <Application>Microsoft Office PowerPoint</Application>
  <PresentationFormat>宽屏</PresentationFormat>
  <Paragraphs>80</Paragraphs>
  <Slides>9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SimSong Bold</vt:lpstr>
      <vt:lpstr>SimSong Regular</vt:lpstr>
      <vt:lpstr>等线</vt:lpstr>
      <vt:lpstr>等线 Light</vt:lpstr>
      <vt:lpstr>楷体</vt:lpstr>
      <vt:lpstr>思源宋体 CN Heavy</vt:lpstr>
      <vt:lpstr>思源宋體 TW</vt:lpstr>
      <vt:lpstr>思源宋體 TW SemiBold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Ziqi Wu</dc:creator>
  <cp:lastModifiedBy>Ziqi Wu</cp:lastModifiedBy>
  <cp:revision>15</cp:revision>
  <dcterms:created xsi:type="dcterms:W3CDTF">2025-05-25T02:18:53Z</dcterms:created>
  <dcterms:modified xsi:type="dcterms:W3CDTF">2025-05-25T02:29:57Z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FB7AEFFDB2990EAB8E7B326884D3DC05_42</vt:lpwstr>
  </property>
  <property fmtid="{D5CDD505-2E9C-101B-9397-08002B2CF9AE}" pid="3" name="KSOProductBuildVer">
    <vt:lpwstr>1033-7.3.1.8967</vt:lpwstr>
  </property>
</Properties>
</file>